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9" r:id="rId19"/>
    <p:sldId id="284" r:id="rId20"/>
    <p:sldId id="280" r:id="rId21"/>
    <p:sldId id="281" r:id="rId22"/>
    <p:sldId id="282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C0092-66D5-F84D-932F-9EC6BB280365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DE31-990B-4C4D-923F-263BA8EBA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5E3D-2BB0-6C40-9C11-4132D814E6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Grad</a:t>
            </a:r>
            <a:r>
              <a:rPr lang="zh-CN" altLang="en-US" dirty="0" smtClean="0"/>
              <a:t> </a:t>
            </a:r>
            <a:r>
              <a:rPr lang="en-US" altLang="zh-CN" dirty="0" smtClean="0"/>
              <a:t>School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major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ranking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</a:t>
            </a:r>
            <a:r>
              <a:rPr lang="zh-CN" altLang="en-US" dirty="0" smtClean="0"/>
              <a:t> </a:t>
            </a:r>
            <a:r>
              <a:rPr lang="en-US" altLang="zh-CN" dirty="0" smtClean="0"/>
              <a:t>USNEWS</a:t>
            </a:r>
          </a:p>
          <a:p>
            <a:r>
              <a:rPr lang="en-US" dirty="0" smtClean="0"/>
              <a:t>http://grad-</a:t>
            </a:r>
            <a:r>
              <a:rPr lang="en-US" dirty="0" err="1" smtClean="0"/>
              <a:t>schools.usnews.rankingsandreviews.com</a:t>
            </a:r>
            <a:r>
              <a:rPr lang="en-US" dirty="0" smtClean="0"/>
              <a:t>/best-graduate-schools/top-science-schools/</a:t>
            </a:r>
            <a:r>
              <a:rPr lang="en-US" dirty="0" err="1" smtClean="0"/>
              <a:t>statistics-rankings?int</a:t>
            </a:r>
            <a:r>
              <a:rPr lang="en-US" dirty="0" smtClean="0"/>
              <a:t>=983508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5E3D-2BB0-6C40-9C11-4132D814E6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8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Nearly every type of business uses statistics</a:t>
            </a:r>
            <a:r>
              <a:rPr lang="en-US" baseline="0" dirty="0" smtClean="0"/>
              <a:t> and </a:t>
            </a:r>
            <a:r>
              <a:rPr lang="en-US" dirty="0" smtClean="0"/>
              <a:t>needs the assistance of qualified statisticians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Graduates have pursued </a:t>
            </a:r>
            <a:r>
              <a:rPr lang="en-US" dirty="0" smtClean="0">
                <a:effectLst/>
              </a:rPr>
              <a:t> careers in 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5E3D-2BB0-6C40-9C11-4132D814E6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9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Main:</a:t>
            </a:r>
            <a:r>
              <a:rPr lang="en-US" baseline="0" dirty="0" smtClean="0"/>
              <a:t> various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kind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of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Analysts,  Actuary, Consultant, Professor,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researcher</a:t>
            </a:r>
            <a:r>
              <a:rPr lang="en-US" altLang="zh-CN" baseline="0" dirty="0" smtClean="0"/>
              <a:t>,</a:t>
            </a:r>
            <a:r>
              <a:rPr lang="zh-CN" altLang="en-US" baseline="0" dirty="0" smtClean="0"/>
              <a:t> </a:t>
            </a:r>
            <a:r>
              <a:rPr lang="en-US" baseline="0" dirty="0" smtClean="0"/>
              <a:t>database developer,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financial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planner…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Citation</a:t>
            </a:r>
            <a:r>
              <a:rPr lang="en-US" altLang="zh-CN" baseline="0" dirty="0" smtClean="0"/>
              <a:t>:</a:t>
            </a:r>
            <a:r>
              <a:rPr lang="zh-CN" altLang="en-US" baseline="0" dirty="0" smtClean="0"/>
              <a:t>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www.utm.utoronto.ca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/careers/careers-by-major-mathematics-statistics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5E3D-2BB0-6C40-9C11-4132D814E6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8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E77BFF-871B-4F10-AC2A-4FE905B69203}" type="datetimeFigureOut">
              <a:rPr lang="en-US" smtClean="0"/>
              <a:t>11/6/14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617916-DBC5-47D2-A513-3A453C983E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mstat.org/careers/whichindustriesemploystatisticians.cf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udents.washington.edu/spassc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 descr="http://qph.is.quoracdn.net/main-qimg-d3905b50e23c1c676f717712eedd40dd?convert_to_webp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094126" cy="3276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9000"/>
            <a:ext cx="7772400" cy="1829761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Welcome to the Statistics Major  Orientation!	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90987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CSE </a:t>
            </a:r>
            <a:r>
              <a:rPr lang="en-US" altLang="zh-CN" b="1" dirty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142, MATH 307, MATH 308</a:t>
            </a:r>
            <a:r>
              <a:rPr lang="en-US" altLang="zh-CN" b="1" dirty="0" smtClean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,</a:t>
            </a:r>
            <a:r>
              <a:rPr lang="en-US" altLang="zh-CN" b="1" dirty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altLang="zh-CN" b="1" dirty="0" smtClean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STAT </a:t>
            </a:r>
            <a:r>
              <a:rPr lang="en-US" altLang="zh-CN" b="1" dirty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311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r>
              <a:rPr lang="en-US" altLang="zh-CN" dirty="0" smtClean="0"/>
              <a:t>* Additional </a:t>
            </a:r>
            <a:r>
              <a:rPr lang="en-US" altLang="zh-CN" dirty="0"/>
              <a:t>courses in the sciences and quantitative methods add strength to this major</a:t>
            </a:r>
            <a:r>
              <a:rPr lang="en-US" altLang="zh-CN" dirty="0" smtClean="0"/>
              <a:t>.*</a:t>
            </a:r>
            <a:endParaRPr lang="en-US" altLang="zh-CN" dirty="0"/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Suggested 1</a:t>
            </a:r>
            <a:r>
              <a:rPr lang="en-US" altLang="zh-CN" baseline="30000" dirty="0" smtClean="0">
                <a:ln>
                  <a:solidFill>
                    <a:schemeClr val="tx1"/>
                  </a:solidFill>
                </a:ln>
              </a:rPr>
              <a:t>st</a:t>
            </a:r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 &amp; 2</a:t>
            </a:r>
            <a:r>
              <a:rPr lang="en-US" altLang="zh-CN" baseline="30000" dirty="0" smtClean="0">
                <a:ln>
                  <a:solidFill>
                    <a:schemeClr val="tx1"/>
                  </a:solidFill>
                </a:ln>
              </a:rPr>
              <a:t>nd</a:t>
            </a:r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 Year Courses</a:t>
            </a:r>
            <a:endParaRPr kumimoji="1" lang="zh-CN" alt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20207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tretch/>
        </p:blipFill>
        <p:spPr>
          <a:xfrm>
            <a:off x="0" y="1295400"/>
            <a:ext cx="9144000" cy="4117908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n>
                  <a:solidFill>
                    <a:schemeClr val="tx1"/>
                  </a:solidFill>
                </a:ln>
              </a:rPr>
              <a:t>Suggested Schedule</a:t>
            </a:r>
            <a:endParaRPr kumimoji="1" lang="zh-CN" alt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5337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Mee ling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13" r="-40913"/>
          <a:stretch>
            <a:fillRect/>
          </a:stretch>
        </p:blipFill>
        <p:spPr>
          <a:xfrm>
            <a:off x="-331782" y="1291777"/>
            <a:ext cx="3157640" cy="1728890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>
                <a:ln>
                  <a:solidFill>
                    <a:schemeClr val="tx1"/>
                  </a:solidFill>
                </a:ln>
              </a:rPr>
              <a:t>Department Stars</a:t>
            </a:r>
            <a:endParaRPr kumimoji="1" lang="zh-CN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49694" y="1398076"/>
            <a:ext cx="2713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err="1" smtClean="0">
                <a:solidFill>
                  <a:srgbClr val="000090"/>
                </a:solidFill>
              </a:rPr>
              <a:t>Mee</a:t>
            </a:r>
            <a:r>
              <a:rPr lang="en-US" altLang="zh-CN" b="1" dirty="0">
                <a:solidFill>
                  <a:srgbClr val="000090"/>
                </a:solidFill>
              </a:rPr>
              <a:t>-Ling Hon</a:t>
            </a:r>
            <a:r>
              <a:rPr lang="en-US" altLang="zh-CN" dirty="0"/>
              <a:t>	</a:t>
            </a:r>
          </a:p>
          <a:p>
            <a:r>
              <a:rPr lang="en-US" altLang="zh-CN" dirty="0" smtClean="0"/>
              <a:t>Academic </a:t>
            </a:r>
            <a:r>
              <a:rPr lang="en-US" altLang="zh-CN" dirty="0"/>
              <a:t>Counselor, Undergraduate Program	</a:t>
            </a:r>
          </a:p>
          <a:p>
            <a:r>
              <a:rPr lang="en-US" altLang="zh-CN" dirty="0" smtClean="0"/>
              <a:t>Administrative </a:t>
            </a:r>
            <a:r>
              <a:rPr lang="en-US" altLang="zh-CN" dirty="0"/>
              <a:t>Staff	</a:t>
            </a:r>
          </a:p>
          <a:p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92801" y="3684294"/>
            <a:ext cx="25674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0090"/>
                </a:solidFill>
              </a:rPr>
              <a:t>Galen </a:t>
            </a:r>
            <a:r>
              <a:rPr lang="en-US" altLang="zh-CN" b="1" dirty="0" err="1">
                <a:solidFill>
                  <a:srgbClr val="000090"/>
                </a:solidFill>
              </a:rPr>
              <a:t>Shorack</a:t>
            </a:r>
            <a:r>
              <a:rPr lang="en-US" altLang="zh-CN" b="1" dirty="0">
                <a:solidFill>
                  <a:srgbClr val="000090"/>
                </a:solidFill>
              </a:rPr>
              <a:t>	</a:t>
            </a:r>
          </a:p>
          <a:p>
            <a:r>
              <a:rPr lang="en-US" altLang="zh-CN" dirty="0" smtClean="0"/>
              <a:t>Professor</a:t>
            </a:r>
            <a:r>
              <a:rPr lang="en-US" altLang="zh-CN" dirty="0"/>
              <a:t>		</a:t>
            </a:r>
          </a:p>
          <a:p>
            <a:r>
              <a:rPr lang="en-US" altLang="zh-CN" dirty="0"/>
              <a:t>F</a:t>
            </a:r>
            <a:r>
              <a:rPr lang="en-US" altLang="zh-CN" dirty="0" smtClean="0"/>
              <a:t>ounding </a:t>
            </a:r>
            <a:r>
              <a:rPr lang="en-US" altLang="zh-CN" dirty="0"/>
              <a:t>member of the Department of </a:t>
            </a:r>
            <a:r>
              <a:rPr lang="en-US" altLang="zh-CN" dirty="0" smtClean="0"/>
              <a:t>Statistics (UW)</a:t>
            </a:r>
            <a:endParaRPr kumimoji="1" lang="zh-CN" altLang="en-US" dirty="0"/>
          </a:p>
        </p:txBody>
      </p:sp>
      <p:pic>
        <p:nvPicPr>
          <p:cNvPr id="7" name="图片 6" descr="gale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54" y="3684294"/>
            <a:ext cx="1922247" cy="19222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516352" y="1398076"/>
            <a:ext cx="21704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90"/>
                </a:solidFill>
              </a:rPr>
              <a:t>Peter </a:t>
            </a:r>
            <a:r>
              <a:rPr lang="en-US" altLang="zh-CN" b="1" dirty="0" err="1" smtClean="0">
                <a:solidFill>
                  <a:srgbClr val="000090"/>
                </a:solidFill>
              </a:rPr>
              <a:t>Guttorp</a:t>
            </a:r>
            <a:endParaRPr lang="en-US" altLang="zh-CN" b="1" dirty="0">
              <a:solidFill>
                <a:srgbClr val="000090"/>
              </a:solidFill>
            </a:endParaRPr>
          </a:p>
          <a:p>
            <a:r>
              <a:rPr lang="en-US" altLang="zh-CN" dirty="0" smtClean="0"/>
              <a:t>Professor</a:t>
            </a:r>
          </a:p>
          <a:p>
            <a:r>
              <a:rPr lang="en-US" altLang="zh-CN" dirty="0"/>
              <a:t>2007 Nobel Peace Prize	</a:t>
            </a:r>
          </a:p>
          <a:p>
            <a:r>
              <a:rPr lang="en-US" altLang="zh-CN" dirty="0"/>
              <a:t>	</a:t>
            </a:r>
          </a:p>
          <a:p>
            <a:endParaRPr kumimoji="1" lang="zh-CN" altLang="en-US" dirty="0"/>
          </a:p>
        </p:txBody>
      </p:sp>
      <p:pic>
        <p:nvPicPr>
          <p:cNvPr id="9" name="图片 8" descr="pet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18" y="1291777"/>
            <a:ext cx="1728890" cy="1728890"/>
          </a:xfrm>
          <a:prstGeom prst="rect">
            <a:avLst/>
          </a:prstGeom>
        </p:spPr>
      </p:pic>
      <p:pic>
        <p:nvPicPr>
          <p:cNvPr id="10" name="图片 9" descr="thompson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62" y="3684294"/>
            <a:ext cx="1728890" cy="212820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24179" y="3684294"/>
            <a:ext cx="2379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90"/>
                </a:solidFill>
              </a:rPr>
              <a:t>Elizabeth </a:t>
            </a:r>
            <a:r>
              <a:rPr lang="en-US" altLang="zh-CN" b="1" dirty="0" smtClean="0">
                <a:solidFill>
                  <a:srgbClr val="000090"/>
                </a:solidFill>
              </a:rPr>
              <a:t>Thompson</a:t>
            </a:r>
          </a:p>
          <a:p>
            <a:r>
              <a:rPr kumimoji="1" lang="en-US" altLang="zh-CN" dirty="0" smtClean="0"/>
              <a:t>Professor</a:t>
            </a:r>
          </a:p>
          <a:p>
            <a:r>
              <a:rPr kumimoji="1" lang="en-US" altLang="zh-CN" dirty="0" smtClean="0"/>
              <a:t>President of International Biometric Society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186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On track for the STAT major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from Junior fall quarter, one class per quarter: STAT 340, 341, 342, 421, 423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MATH/STAT 394-395 option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Main Series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517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327-328 both required</a:t>
            </a:r>
          </a:p>
          <a:p>
            <a:endParaRPr lang="en-US" dirty="0" smtClean="0"/>
          </a:p>
          <a:p>
            <a:r>
              <a:rPr lang="en-US" dirty="0" smtClean="0"/>
              <a:t>STAT 302 required; only offered in winter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-  Alternatively, CSE 143</a:t>
            </a:r>
          </a:p>
          <a:p>
            <a:endParaRPr lang="en-US" dirty="0" smtClean="0"/>
          </a:p>
          <a:p>
            <a:r>
              <a:rPr lang="en-US" dirty="0" smtClean="0"/>
              <a:t>MATH 309 for math minor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Supplemental Classes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9454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least 3 courses (9 credits)</a:t>
            </a:r>
          </a:p>
          <a:p>
            <a:endParaRPr lang="en-US" dirty="0" smtClean="0"/>
          </a:p>
          <a:p>
            <a:r>
              <a:rPr lang="en-US" dirty="0" smtClean="0"/>
              <a:t>Highly recommended: STAT 403</a:t>
            </a:r>
          </a:p>
          <a:p>
            <a:endParaRPr lang="en-US" dirty="0" smtClean="0"/>
          </a:p>
          <a:p>
            <a:r>
              <a:rPr lang="en-US" dirty="0" smtClean="0"/>
              <a:t>Other options: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STAT/MATH 395-396 ONLY if 396 was taken first AND STAT 340-342 were also taken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- STAT/MATH 491, 492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Electives (everyone)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5924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MATH: 464, 483, 407-409, 424-426, 427-428</a:t>
            </a:r>
          </a:p>
          <a:p>
            <a:endParaRPr lang="en-US" dirty="0" smtClean="0"/>
          </a:p>
          <a:p>
            <a:r>
              <a:rPr lang="en-US" dirty="0" smtClean="0"/>
              <a:t>ECON: 422, 424</a:t>
            </a:r>
          </a:p>
          <a:p>
            <a:endParaRPr lang="en-US" dirty="0" smtClean="0"/>
          </a:p>
          <a:p>
            <a:r>
              <a:rPr lang="en-US" dirty="0" smtClean="0"/>
              <a:t>CSE: 326, 331, 344, 373, 415</a:t>
            </a:r>
          </a:p>
          <a:p>
            <a:endParaRPr lang="en-US" dirty="0" smtClean="0"/>
          </a:p>
          <a:p>
            <a:r>
              <a:rPr lang="en-US" dirty="0" smtClean="0"/>
              <a:t>Never acceptable: STAT 481, CSSS 481, ECON 481, ECON 482, ECON 483, and MATH 309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Electives (major specific)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935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Mastered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Main Goal: deal with data and uncertainties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Tools developed: Probability Theory, mathematical Statistics, Data analysis and the  use of Statistical tools (</a:t>
            </a:r>
            <a:r>
              <a:rPr lang="en-US" dirty="0" err="1" smtClean="0"/>
              <a:t>R,SAS,excel</a:t>
            </a:r>
            <a:r>
              <a:rPr lang="en-US" dirty="0" smtClean="0"/>
              <a:t>…)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Skills mastered: Quantitative reasoning, data analysis and interpretation, statistical analysis</a:t>
            </a:r>
            <a:r>
              <a:rPr lang="en-US" dirty="0"/>
              <a:t> </a:t>
            </a:r>
            <a:r>
              <a:rPr lang="en-US" dirty="0" smtClean="0"/>
              <a:t>and modeling.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1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Post-Undergrad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Go to Graduate School </a:t>
            </a:r>
          </a:p>
          <a:p>
            <a:r>
              <a:rPr lang="en-US" dirty="0" smtClean="0"/>
              <a:t>Potential Divisions: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Statistics 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Biostatistics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Applied Statistics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err="1" smtClean="0"/>
              <a:t>Acturial</a:t>
            </a:r>
            <a:r>
              <a:rPr lang="en-US" dirty="0" smtClean="0"/>
              <a:t> Science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Operational research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Applied Math(and related)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Data</a:t>
            </a:r>
            <a:r>
              <a:rPr lang="zh-CN" altLang="en-US" dirty="0" smtClean="0"/>
              <a:t> </a:t>
            </a:r>
            <a:r>
              <a:rPr lang="en-US" altLang="zh-CN" dirty="0" smtClean="0"/>
              <a:t>Science</a:t>
            </a:r>
            <a:endParaRPr lang="en-US" dirty="0" smtClean="0"/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Finance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Financial engineering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dirty="0" smtClean="0"/>
              <a:t>And more..</a:t>
            </a:r>
          </a:p>
        </p:txBody>
      </p:sp>
      <p:pic>
        <p:nvPicPr>
          <p:cNvPr id="10" name="Content Placeholder 9" descr="Screen Shot 2014-10-27 at 10.06.31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929" r="-27929"/>
          <a:stretch>
            <a:fillRect/>
          </a:stretch>
        </p:blipFill>
        <p:spPr>
          <a:xfrm>
            <a:off x="4147960" y="1417637"/>
            <a:ext cx="4538840" cy="5269565"/>
          </a:xfrm>
        </p:spPr>
      </p:pic>
    </p:spTree>
    <p:extLst>
      <p:ext uri="{BB962C8B-B14F-4D97-AF65-F5344CB8AC3E}">
        <p14:creationId xmlns:p14="http://schemas.microsoft.com/office/powerpoint/2010/main" val="267392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532586"/>
            <a:ext cx="6400800" cy="2387600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Why Study Statistics?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2601167" cy="44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5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Post-Undergrad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 to work</a:t>
            </a:r>
          </a:p>
          <a:p>
            <a:r>
              <a:rPr lang="en-US" dirty="0" smtClean="0"/>
              <a:t>it </a:t>
            </a:r>
            <a:r>
              <a:rPr lang="en-US" dirty="0"/>
              <a:t>is such an employable degree, spanning across a wide range of fields. Nearly every type of business uses </a:t>
            </a:r>
            <a:r>
              <a:rPr lang="en-US" dirty="0" smtClean="0"/>
              <a:t>statistics!</a:t>
            </a:r>
          </a:p>
          <a:p>
            <a:r>
              <a:rPr lang="en-US" dirty="0" smtClean="0"/>
              <a:t>Careers: actuarial </a:t>
            </a:r>
            <a:r>
              <a:rPr lang="en-US" dirty="0"/>
              <a:t>science, financial planning, </a:t>
            </a:r>
            <a:r>
              <a:rPr lang="en-US" dirty="0" smtClean="0"/>
              <a:t>risk management, drug development in pharmaceutical, </a:t>
            </a:r>
            <a:r>
              <a:rPr lang="en-US" dirty="0"/>
              <a:t>statistical consulting, teaching, public health, military science, aerospace, computer </a:t>
            </a:r>
            <a:r>
              <a:rPr lang="en-US" dirty="0" smtClean="0"/>
              <a:t>technology</a:t>
            </a:r>
            <a:r>
              <a:rPr lang="en-US" dirty="0"/>
              <a:t> </a:t>
            </a:r>
            <a:r>
              <a:rPr lang="en-US" dirty="0" smtClean="0"/>
              <a:t>and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69558"/>
              </p:ext>
            </p:extLst>
          </p:nvPr>
        </p:nvGraphicFramePr>
        <p:xfrm>
          <a:off x="249543" y="1060950"/>
          <a:ext cx="4863642" cy="5433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4" imgW="5854700" imgH="6540500" progId="Word.Document.12">
                  <p:embed/>
                </p:oleObj>
              </mc:Choice>
              <mc:Fallback>
                <p:oleObj name="Document" r:id="rId4" imgW="5854700" imgH="654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543" y="1060950"/>
                        <a:ext cx="4863642" cy="5433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45028" y="432846"/>
            <a:ext cx="2540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Possible</a:t>
            </a:r>
            <a:r>
              <a:rPr lang="zh-CN" altLang="en-US" b="1" dirty="0" smtClean="0"/>
              <a:t> </a:t>
            </a:r>
            <a:r>
              <a:rPr lang="en-US" b="1" dirty="0" smtClean="0"/>
              <a:t>Positions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5113185" y="353257"/>
            <a:ext cx="4030815" cy="486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Who employs mathematics/statistics graduates</a:t>
            </a:r>
            <a:r>
              <a:rPr lang="en-US" b="1" dirty="0" smtClean="0"/>
              <a:t>?</a:t>
            </a:r>
          </a:p>
          <a:p>
            <a:endParaRPr lang="en-US" dirty="0"/>
          </a:p>
          <a:p>
            <a:pPr marL="285750" lvl="0" indent="-285750">
              <a:buFont typeface="Arial"/>
              <a:buChar char="•"/>
            </a:pPr>
            <a:r>
              <a:rPr lang="en-US" dirty="0"/>
              <a:t>Computer/ hardware/ software/ telecommunications companies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Government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Aerospace companies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Banks/ investment firms/ insurance companies/ retail chains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Research &amp; development firms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Consulting firms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Biotechnology firms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Engineering/ manufacturing firms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Health/ medical/ pharmaceutical industries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Universities/ colleges/ school boards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/>
              <a:t>…and many others!</a:t>
            </a:r>
          </a:p>
        </p:txBody>
      </p:sp>
    </p:spTree>
    <p:extLst>
      <p:ext uri="{BB962C8B-B14F-4D97-AF65-F5344CB8AC3E}">
        <p14:creationId xmlns:p14="http://schemas.microsoft.com/office/powerpoint/2010/main" val="418319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6023" y="1948435"/>
            <a:ext cx="778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Check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ASA</a:t>
            </a:r>
            <a:r>
              <a:rPr lang="zh-CN" altLang="en-US" dirty="0" smtClean="0"/>
              <a:t> </a:t>
            </a:r>
            <a:r>
              <a:rPr lang="en-US" altLang="zh-CN" dirty="0" smtClean="0"/>
              <a:t>website:</a:t>
            </a:r>
          </a:p>
          <a:p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www.amstat.org</a:t>
            </a:r>
            <a:r>
              <a:rPr lang="en-US" dirty="0" smtClean="0">
                <a:hlinkClick r:id="rId2"/>
              </a:rPr>
              <a:t>/careers</a:t>
            </a:r>
            <a:r>
              <a:rPr lang="en-US" altLang="zh-CN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whichindustriesemploystatisticians.cfm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6023" y="835900"/>
            <a:ext cx="3647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  <a:cs typeface="Apple Chancery"/>
              </a:rPr>
              <a:t>Want</a:t>
            </a:r>
            <a:r>
              <a:rPr lang="zh-CN" altLang="en-US" sz="2800" b="1" dirty="0" smtClean="0">
                <a:latin typeface="+mj-lt"/>
                <a:cs typeface="Apple Chancery"/>
              </a:rPr>
              <a:t> </a:t>
            </a:r>
            <a:r>
              <a:rPr lang="en-US" altLang="zh-CN" sz="2800" b="1" dirty="0" smtClean="0">
                <a:latin typeface="+mj-lt"/>
                <a:cs typeface="Apple Chancery"/>
              </a:rPr>
              <a:t>to</a:t>
            </a:r>
            <a:r>
              <a:rPr lang="zh-CN" altLang="en-US" sz="2800" b="1" dirty="0" smtClean="0">
                <a:latin typeface="+mj-lt"/>
                <a:cs typeface="Apple Chancery"/>
              </a:rPr>
              <a:t> </a:t>
            </a:r>
            <a:r>
              <a:rPr lang="en-US" altLang="zh-CN" sz="2800" b="1" dirty="0" smtClean="0">
                <a:latin typeface="+mj-lt"/>
                <a:cs typeface="Apple Chancery"/>
              </a:rPr>
              <a:t>Explore</a:t>
            </a:r>
            <a:r>
              <a:rPr lang="zh-CN" altLang="en-US" sz="2800" b="1" dirty="0" smtClean="0">
                <a:latin typeface="+mj-lt"/>
                <a:cs typeface="Apple Chancery"/>
              </a:rPr>
              <a:t> </a:t>
            </a:r>
            <a:r>
              <a:rPr lang="en-US" altLang="zh-CN" sz="2800" b="1" dirty="0" smtClean="0">
                <a:latin typeface="+mj-lt"/>
                <a:cs typeface="Apple Chancery"/>
              </a:rPr>
              <a:t>more?</a:t>
            </a:r>
            <a:endParaRPr lang="en-US" sz="2800" b="1" dirty="0">
              <a:latin typeface="+mj-lt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52109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Department Orientation (Right Now!)</a:t>
            </a:r>
          </a:p>
          <a:p>
            <a:endParaRPr lang="en-US" dirty="0" smtClean="0"/>
          </a:p>
          <a:p>
            <a:r>
              <a:rPr lang="en-US" dirty="0" smtClean="0"/>
              <a:t>Graduate School Night (Late Autumn Quarter)</a:t>
            </a:r>
          </a:p>
          <a:p>
            <a:endParaRPr lang="en-US" dirty="0" smtClean="0"/>
          </a:p>
          <a:p>
            <a:r>
              <a:rPr lang="en-US" dirty="0" smtClean="0"/>
              <a:t>Casino/Poker Night (Early Winter Quarter)</a:t>
            </a:r>
          </a:p>
          <a:p>
            <a:endParaRPr lang="en-US" dirty="0" smtClean="0"/>
          </a:p>
          <a:p>
            <a:r>
              <a:rPr lang="en-US" dirty="0" smtClean="0"/>
              <a:t>Student Presentation Night (Winter Quarter)</a:t>
            </a:r>
          </a:p>
          <a:p>
            <a:endParaRPr lang="en-US" dirty="0" smtClean="0"/>
          </a:p>
          <a:p>
            <a:r>
              <a:rPr lang="en-US" dirty="0" smtClean="0"/>
              <a:t>Research Night (Winter Quarter)</a:t>
            </a:r>
          </a:p>
          <a:p>
            <a:endParaRPr lang="en-US" dirty="0" smtClean="0"/>
          </a:p>
          <a:p>
            <a:r>
              <a:rPr lang="en-US" dirty="0" smtClean="0"/>
              <a:t>Career Night (Spring Quarter)</a:t>
            </a:r>
          </a:p>
          <a:p>
            <a:endParaRPr lang="en-US" dirty="0" smtClean="0"/>
          </a:p>
          <a:p>
            <a:r>
              <a:rPr lang="en-US" dirty="0" smtClean="0"/>
              <a:t>Statistics Department Graduation Ceremony (June)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SPA Events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577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http://students.washington.edu/spassc/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Look for us on </a:t>
            </a:r>
            <a:r>
              <a:rPr lang="en-US" dirty="0" err="1" smtClean="0"/>
              <a:t>Facebook</a:t>
            </a:r>
            <a:r>
              <a:rPr lang="en-US" dirty="0" smtClean="0"/>
              <a:t>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SPA Website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5779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1285875"/>
            <a:ext cx="42862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field of statistics provides the scientist with some of the most useful techniques for evaluating ideas, testing theory, and </a:t>
            </a:r>
            <a:r>
              <a:rPr lang="en-US" b="1" dirty="0" smtClean="0"/>
              <a:t>discovering the truth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live in an information age. </a:t>
            </a:r>
            <a:r>
              <a:rPr lang="en-US" dirty="0"/>
              <a:t>W</a:t>
            </a:r>
            <a:r>
              <a:rPr lang="en-US" dirty="0" smtClean="0"/>
              <a:t>e can start to make sense of it.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It is important for researchers and also consumers of research to understand statistics so that they can be informed, evaluate the credibility and usefulness of information, and make appropriate decisions. 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Excellent career prospects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tx1"/>
                  </a:solidFill>
                </a:ln>
              </a:rPr>
              <a:t>What Is Statistics?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19196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0"/>
            <a:ext cx="72036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3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rPr>
              <a:t>Welcome to Statistics!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endParaRPr lang="en-US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136" y="1523733"/>
            <a:ext cx="3423064" cy="465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7200" y="1"/>
            <a:ext cx="8001000" cy="1371599"/>
          </a:xfrm>
        </p:spPr>
        <p:txBody>
          <a:bodyPr anchor="t">
            <a:normAutofit/>
          </a:bodyPr>
          <a:lstStyle/>
          <a:p>
            <a:r>
              <a:rPr kumimoji="1" lang="en-US" altLang="zh-CN" dirty="0" smtClean="0">
                <a:ln>
                  <a:solidFill>
                    <a:schemeClr val="tx1"/>
                  </a:solidFill>
                </a:ln>
              </a:rPr>
              <a:t>Application Requirements</a:t>
            </a:r>
            <a:endParaRPr kumimoji="1" lang="zh-CN" alt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3817" y="685800"/>
            <a:ext cx="7184775" cy="5149579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altLang="zh-CN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STATISTICS </a:t>
            </a:r>
            <a:r>
              <a:rPr lang="en-US" altLang="zh-CN" sz="2800" dirty="0">
                <a:solidFill>
                  <a:schemeClr val="tx1"/>
                </a:solidFill>
                <a:latin typeface="Times New Roman"/>
                <a:cs typeface="Times New Roman"/>
              </a:rPr>
              <a:t>IS A </a:t>
            </a:r>
            <a:r>
              <a:rPr lang="en-US" altLang="zh-CN" sz="2800" b="1" dirty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COMPETITIVE</a:t>
            </a:r>
            <a:r>
              <a:rPr lang="en-US" altLang="zh-CN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MAJOR! </a:t>
            </a:r>
            <a:endParaRPr lang="en-US" altLang="zh-CN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zh-CN" sz="28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Application Deadline</a:t>
            </a:r>
            <a:r>
              <a:rPr lang="en-US" altLang="zh-CN" sz="2800" u="sng" dirty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First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Friday of September. </a:t>
            </a:r>
            <a:r>
              <a:rPr lang="en-US" altLang="zh-CN" sz="2800" b="1" dirty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Once a </a:t>
            </a:r>
            <a:r>
              <a:rPr lang="en-US" altLang="zh-CN" sz="2800" b="1" dirty="0" smtClean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year!</a:t>
            </a:r>
            <a:endParaRPr lang="en-US" altLang="zh-CN" sz="2800" b="1" dirty="0">
              <a:solidFill>
                <a:schemeClr val="accent3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/>
              <a:cs typeface="Times New Roman"/>
            </a:endParaRPr>
          </a:p>
          <a:p>
            <a:pPr marL="457200" indent="-457200" algn="l">
              <a:buFont typeface="Arial"/>
              <a:buChar char="•"/>
            </a:pPr>
            <a:r>
              <a:rPr lang="en-US" altLang="zh-CN" sz="28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Summer </a:t>
            </a:r>
            <a:r>
              <a:rPr lang="en-US" altLang="zh-CN" sz="2800" u="sng" dirty="0">
                <a:solidFill>
                  <a:srgbClr val="000000"/>
                </a:solidFill>
                <a:latin typeface="Times New Roman"/>
                <a:cs typeface="Times New Roman"/>
              </a:rPr>
              <a:t>Quarter </a:t>
            </a:r>
            <a:r>
              <a:rPr lang="en-US" altLang="zh-CN" sz="2800" u="sng" dirty="0" smtClean="0">
                <a:solidFill>
                  <a:srgbClr val="000000"/>
                </a:solidFill>
                <a:latin typeface="Times New Roman"/>
                <a:cs typeface="Times New Roman"/>
              </a:rPr>
              <a:t>policy: 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you take Summer Quarter classes, you </a:t>
            </a:r>
            <a:r>
              <a:rPr lang="en-US" altLang="zh-CN" sz="2800" u="sng" dirty="0">
                <a:solidFill>
                  <a:srgbClr val="000000"/>
                </a:solidFill>
                <a:latin typeface="Times New Roman"/>
                <a:cs typeface="Times New Roman"/>
              </a:rPr>
              <a:t>must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wait to apply until after your Summer Quarter grades are included on your transcript. (This wait will not delay the consideration of your application.)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610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762000"/>
            <a:ext cx="8686800" cy="5245291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en-US" altLang="zh-CN" b="1" dirty="0" smtClean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MATH </a:t>
            </a:r>
            <a:r>
              <a:rPr lang="en-US" altLang="zh-CN" b="1" dirty="0"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124, MATH 125, MATH 126 </a:t>
            </a:r>
            <a:r>
              <a:rPr lang="en-US" altLang="zh-CN" dirty="0"/>
              <a:t>(or MATH 134, MATH 135, MATH 136</a:t>
            </a:r>
            <a:r>
              <a:rPr lang="en-US" altLang="zh-CN" dirty="0" smtClean="0"/>
              <a:t>)</a:t>
            </a:r>
          </a:p>
          <a:p>
            <a:pPr lvl="0">
              <a:lnSpc>
                <a:spcPct val="170000"/>
              </a:lnSpc>
            </a:pPr>
            <a:endParaRPr lang="en-US" altLang="zh-CN" dirty="0"/>
          </a:p>
          <a:p>
            <a:pPr lvl="0">
              <a:lnSpc>
                <a:spcPct val="170000"/>
              </a:lnSpc>
            </a:pPr>
            <a:r>
              <a:rPr lang="en-US" altLang="zh-CN" u="sng" dirty="0"/>
              <a:t>One</a:t>
            </a:r>
            <a:r>
              <a:rPr lang="en-US" altLang="zh-CN" dirty="0"/>
              <a:t> </a:t>
            </a:r>
            <a:r>
              <a:rPr lang="en-US" altLang="zh-CN" dirty="0" smtClean="0"/>
              <a:t>of the </a:t>
            </a:r>
            <a:r>
              <a:rPr lang="en-US" altLang="zh-CN" dirty="0"/>
              <a:t>following: </a:t>
            </a:r>
            <a:r>
              <a:rPr lang="en-US" altLang="zh-CN" sz="2900" b="1" dirty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STAT 311</a:t>
            </a:r>
            <a:r>
              <a:rPr lang="en-US" altLang="zh-CN" sz="2900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(highly recommended), STAT 390, or an approved substitute</a:t>
            </a:r>
          </a:p>
          <a:p>
            <a:pPr lvl="0">
              <a:lnSpc>
                <a:spcPct val="170000"/>
              </a:lnSpc>
            </a:pPr>
            <a:endParaRPr lang="en-US" altLang="zh-CN" dirty="0" smtClean="0"/>
          </a:p>
          <a:p>
            <a:pPr lvl="0">
              <a:lnSpc>
                <a:spcPct val="170000"/>
              </a:lnSpc>
            </a:pPr>
            <a:r>
              <a:rPr lang="en-US" altLang="zh-CN" dirty="0" smtClean="0"/>
              <a:t>At </a:t>
            </a:r>
            <a:r>
              <a:rPr lang="en-US" altLang="zh-CN" dirty="0"/>
              <a:t>least </a:t>
            </a:r>
            <a:r>
              <a:rPr lang="en-US" altLang="zh-CN" u="sng" dirty="0"/>
              <a:t>two additional</a:t>
            </a:r>
            <a:r>
              <a:rPr lang="en-US" altLang="zh-CN" dirty="0"/>
              <a:t> courses from </a:t>
            </a:r>
            <a:r>
              <a:rPr lang="en-US" altLang="zh-CN" sz="2900" b="1" dirty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CSE 142</a:t>
            </a:r>
            <a:r>
              <a:rPr lang="en-US" altLang="zh-CN" dirty="0" smtClean="0"/>
              <a:t>, (</a:t>
            </a:r>
            <a:r>
              <a:rPr lang="en-US" altLang="zh-CN" dirty="0"/>
              <a:t>CSE 143), </a:t>
            </a:r>
            <a:r>
              <a:rPr lang="en-US" altLang="zh-CN" b="1" dirty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MATH 307, and MATH 308</a:t>
            </a:r>
          </a:p>
          <a:p>
            <a:pPr lvl="0">
              <a:lnSpc>
                <a:spcPct val="170000"/>
              </a:lnSpc>
            </a:pPr>
            <a:endParaRPr lang="en-US" altLang="zh-CN" dirty="0" smtClean="0"/>
          </a:p>
          <a:p>
            <a:pPr lvl="0">
              <a:lnSpc>
                <a:spcPct val="170000"/>
              </a:lnSpc>
            </a:pPr>
            <a:r>
              <a:rPr lang="en-US" altLang="zh-CN" dirty="0" smtClean="0"/>
              <a:t>Factors </a:t>
            </a:r>
            <a:r>
              <a:rPr lang="en-US" altLang="zh-CN" dirty="0"/>
              <a:t>in the admission decision include </a:t>
            </a:r>
            <a:r>
              <a:rPr lang="en-US" altLang="zh-CN" u="sng" dirty="0"/>
              <a:t>academic performance </a:t>
            </a:r>
            <a:r>
              <a:rPr lang="en-US" altLang="zh-CN" dirty="0"/>
              <a:t>as measured by </a:t>
            </a:r>
            <a:r>
              <a:rPr lang="en-US" altLang="zh-CN" u="sng" dirty="0"/>
              <a:t>GPA</a:t>
            </a:r>
            <a:r>
              <a:rPr lang="en-US" altLang="zh-CN" dirty="0"/>
              <a:t> in courses listed above and any </a:t>
            </a:r>
            <a:r>
              <a:rPr lang="en-US" altLang="zh-CN" u="sng" dirty="0"/>
              <a:t>additional advanced quantitative courses </a:t>
            </a:r>
            <a:r>
              <a:rPr lang="en-US" altLang="zh-CN" dirty="0"/>
              <a:t>presented for application consideration</a:t>
            </a:r>
          </a:p>
          <a:p>
            <a:pPr lvl="0">
              <a:lnSpc>
                <a:spcPct val="170000"/>
              </a:lnSpc>
            </a:pPr>
            <a:endParaRPr lang="en-US" altLang="zh-CN" dirty="0" smtClean="0"/>
          </a:p>
          <a:p>
            <a:pPr lvl="0">
              <a:lnSpc>
                <a:spcPct val="170000"/>
              </a:lnSpc>
            </a:pPr>
            <a:r>
              <a:rPr lang="en-US" altLang="zh-CN" dirty="0" smtClean="0"/>
              <a:t>Successful </a:t>
            </a:r>
            <a:r>
              <a:rPr lang="en-US" altLang="zh-CN" dirty="0"/>
              <a:t>applicants typically have a cumulative GPA </a:t>
            </a:r>
            <a:r>
              <a:rPr lang="en-US" altLang="zh-CN" u="sng" dirty="0"/>
              <a:t>higher than 3.00</a:t>
            </a:r>
            <a:r>
              <a:rPr lang="en-US" altLang="zh-CN" dirty="0"/>
              <a:t> in courses listed above under course requirements, with no individual course grade lower than 2.5</a:t>
            </a:r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ln>
                  <a:solidFill>
                    <a:schemeClr val="tx1"/>
                  </a:solidFill>
                </a:ln>
              </a:rPr>
              <a:t>Admission Requirements</a:t>
            </a:r>
            <a:endParaRPr kumimoji="1" lang="zh-CN" alt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562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zh-CN" sz="3400" u="sng" dirty="0" smtClean="0">
                <a:latin typeface="Times New Roman"/>
                <a:cs typeface="Times New Roman"/>
              </a:rPr>
              <a:t>Potential Bottleneck</a:t>
            </a:r>
            <a:r>
              <a:rPr lang="en-US" altLang="zh-CN" sz="3400" dirty="0" smtClean="0">
                <a:latin typeface="Times New Roman"/>
                <a:cs typeface="Times New Roman"/>
              </a:rPr>
              <a:t>: </a:t>
            </a:r>
          </a:p>
          <a:p>
            <a:pPr>
              <a:lnSpc>
                <a:spcPct val="160000"/>
              </a:lnSpc>
            </a:pPr>
            <a:r>
              <a:rPr lang="en-US" altLang="zh-CN" sz="3400" dirty="0" smtClean="0">
                <a:latin typeface="Times New Roman"/>
                <a:cs typeface="Times New Roman"/>
              </a:rPr>
              <a:t>Demand for </a:t>
            </a:r>
            <a:r>
              <a:rPr lang="en-US" altLang="zh-CN" sz="3400" b="1" dirty="0" smtClean="0">
                <a:solidFill>
                  <a:schemeClr val="accent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/>
              </a:rPr>
              <a:t>MATH 300, MATH 327 and STAT 340 </a:t>
            </a:r>
            <a:r>
              <a:rPr lang="en-US" altLang="zh-CN" sz="3400" dirty="0" smtClean="0">
                <a:latin typeface="Times New Roman"/>
                <a:cs typeface="Times New Roman"/>
              </a:rPr>
              <a:t>(taken in this order) is large enough that you may have to be an officially declared Statistics major </a:t>
            </a:r>
            <a:r>
              <a:rPr lang="en-US" altLang="zh-CN" sz="3400" u="sng" dirty="0" smtClean="0">
                <a:latin typeface="Times New Roman"/>
                <a:cs typeface="Times New Roman"/>
              </a:rPr>
              <a:t>even</a:t>
            </a:r>
            <a:r>
              <a:rPr lang="en-US" altLang="zh-CN" sz="3400" dirty="0" smtClean="0">
                <a:latin typeface="Times New Roman"/>
                <a:cs typeface="Times New Roman"/>
              </a:rPr>
              <a:t> to enroll in MATH 300. Priority for enrollment in Math 300 is given to declared majors in various Mathematical Sciences. </a:t>
            </a:r>
          </a:p>
          <a:p>
            <a:pPr>
              <a:lnSpc>
                <a:spcPct val="160000"/>
              </a:lnSpc>
            </a:pPr>
            <a:r>
              <a:rPr lang="en-US" altLang="zh-CN" sz="3400" u="sng" dirty="0" smtClean="0">
                <a:latin typeface="Times New Roman"/>
                <a:cs typeface="Times New Roman"/>
              </a:rPr>
              <a:t>Suggested Program: </a:t>
            </a:r>
          </a:p>
          <a:p>
            <a:pPr>
              <a:lnSpc>
                <a:spcPct val="160000"/>
              </a:lnSpc>
            </a:pPr>
            <a:r>
              <a:rPr lang="en-US" altLang="zh-CN" sz="3400" dirty="0" smtClean="0">
                <a:latin typeface="Times New Roman"/>
                <a:cs typeface="Times New Roman"/>
              </a:rPr>
              <a:t>- Take CSE 142 and MATH 307 in Freshman year. </a:t>
            </a:r>
          </a:p>
          <a:p>
            <a:pPr>
              <a:lnSpc>
                <a:spcPct val="160000"/>
              </a:lnSpc>
            </a:pPr>
            <a:r>
              <a:rPr lang="en-US" altLang="zh-CN" sz="3400" dirty="0" smtClean="0">
                <a:latin typeface="Times New Roman"/>
                <a:cs typeface="Times New Roman"/>
              </a:rPr>
              <a:t>- Get into STAT major as soon as possible in order to secure a timely enrollment in MATH 300, and it could be essential in order to complete a Statistics major in 4 years. </a:t>
            </a:r>
          </a:p>
          <a:p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 anchor="t">
            <a:normAutofit/>
          </a:bodyPr>
          <a:lstStyle/>
          <a:p>
            <a:r>
              <a:rPr lang="en-US" altLang="zh-CN" dirty="0" smtClean="0">
                <a:ln>
                  <a:solidFill>
                    <a:schemeClr val="tx1"/>
                  </a:solidFill>
                </a:ln>
              </a:rPr>
              <a:t>DECLARING THE MAJOR</a:t>
            </a:r>
            <a:endParaRPr kumimoji="1" lang="zh-CN" alt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05880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</TotalTime>
  <Words>928</Words>
  <Application>Microsoft Macintosh PowerPoint</Application>
  <PresentationFormat>On-screen Show (4:3)</PresentationFormat>
  <Paragraphs>148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Concourse</vt:lpstr>
      <vt:lpstr>Microsoft Word Document</vt:lpstr>
      <vt:lpstr>Welcome to the Statistics Major  Orientation! </vt:lpstr>
      <vt:lpstr>Why Study Statistics?</vt:lpstr>
      <vt:lpstr>PowerPoint Presentation</vt:lpstr>
      <vt:lpstr>What Is Statistics?</vt:lpstr>
      <vt:lpstr>PowerPoint Presentation</vt:lpstr>
      <vt:lpstr>Welcome to Statistics! </vt:lpstr>
      <vt:lpstr>Application Requirements</vt:lpstr>
      <vt:lpstr>Admission Requirements</vt:lpstr>
      <vt:lpstr>DECLARING THE MAJOR</vt:lpstr>
      <vt:lpstr>Suggested 1st &amp; 2nd Year Courses</vt:lpstr>
      <vt:lpstr>Suggested Schedule</vt:lpstr>
      <vt:lpstr>Department Stars</vt:lpstr>
      <vt:lpstr>On track for the STAT major</vt:lpstr>
      <vt:lpstr>Main Series</vt:lpstr>
      <vt:lpstr>Supplemental Classes</vt:lpstr>
      <vt:lpstr>Electives (everyone)</vt:lpstr>
      <vt:lpstr>Electives (major specific)</vt:lpstr>
      <vt:lpstr>Skills Mastered </vt:lpstr>
      <vt:lpstr>Post-Undergrad</vt:lpstr>
      <vt:lpstr>Post-Undergrad</vt:lpstr>
      <vt:lpstr>PowerPoint Presentation</vt:lpstr>
      <vt:lpstr>PowerPoint Presentation</vt:lpstr>
      <vt:lpstr>SPA Events</vt:lpstr>
      <vt:lpstr>SPA Website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Statistics Orientation!</dc:title>
  <dc:creator>MWolff</dc:creator>
  <cp:lastModifiedBy>Luyun Zhao</cp:lastModifiedBy>
  <cp:revision>9</cp:revision>
  <dcterms:created xsi:type="dcterms:W3CDTF">2014-10-28T22:47:14Z</dcterms:created>
  <dcterms:modified xsi:type="dcterms:W3CDTF">2014-11-07T03:09:51Z</dcterms:modified>
</cp:coreProperties>
</file>